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18" r:id="rId3"/>
    <p:sldId id="258" r:id="rId4"/>
    <p:sldId id="257" r:id="rId5"/>
    <p:sldId id="261" r:id="rId6"/>
    <p:sldId id="259" r:id="rId7"/>
    <p:sldId id="307" r:id="rId8"/>
    <p:sldId id="300" r:id="rId9"/>
    <p:sldId id="315" r:id="rId10"/>
    <p:sldId id="302" r:id="rId11"/>
    <p:sldId id="301" r:id="rId12"/>
    <p:sldId id="314" r:id="rId13"/>
    <p:sldId id="282" r:id="rId14"/>
    <p:sldId id="281" r:id="rId15"/>
    <p:sldId id="303" r:id="rId16"/>
    <p:sldId id="284" r:id="rId17"/>
    <p:sldId id="320" r:id="rId18"/>
    <p:sldId id="286" r:id="rId19"/>
    <p:sldId id="311" r:id="rId20"/>
    <p:sldId id="263" r:id="rId21"/>
    <p:sldId id="266" r:id="rId22"/>
    <p:sldId id="287" r:id="rId23"/>
    <p:sldId id="288" r:id="rId24"/>
    <p:sldId id="317" r:id="rId25"/>
    <p:sldId id="305" r:id="rId26"/>
    <p:sldId id="289" r:id="rId27"/>
    <p:sldId id="312" r:id="rId28"/>
    <p:sldId id="269" r:id="rId29"/>
    <p:sldId id="270" r:id="rId30"/>
    <p:sldId id="268" r:id="rId31"/>
    <p:sldId id="271" r:id="rId32"/>
    <p:sldId id="267" r:id="rId33"/>
    <p:sldId id="272" r:id="rId34"/>
    <p:sldId id="274" r:id="rId35"/>
    <p:sldId id="273" r:id="rId36"/>
    <p:sldId id="277" r:id="rId37"/>
    <p:sldId id="278" r:id="rId38"/>
    <p:sldId id="279" r:id="rId39"/>
    <p:sldId id="304" r:id="rId40"/>
    <p:sldId id="308" r:id="rId41"/>
    <p:sldId id="309" r:id="rId42"/>
    <p:sldId id="316" r:id="rId43"/>
    <p:sldId id="313" r:id="rId44"/>
    <p:sldId id="290" r:id="rId45"/>
    <p:sldId id="26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60"/>
    <p:restoredTop sz="94643"/>
  </p:normalViewPr>
  <p:slideViewPr>
    <p:cSldViewPr snapToGrid="0" snapToObjects="1">
      <p:cViewPr varScale="1">
        <p:scale>
          <a:sx n="131" d="100"/>
          <a:sy n="131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tiff>
</file>

<file path=ppt/media/image2.tiff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0AF7B-F9E8-1341-978B-5194793303F5}" type="datetimeFigureOut">
              <a:rPr lang="en-US" smtClean="0"/>
              <a:t>3/29/18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473BAF-D1EF-3549-BDE3-8CB5188D9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0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73BAF-D1EF-3549-BDE3-8CB5188D90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23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73BAF-D1EF-3549-BDE3-8CB5188D90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33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1F25-C5AC-0E45-B8E1-A65B8BD4DE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F97F3-FFF6-CB43-8FA0-F90FF936F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5F05C-61E7-F848-BCEE-6D608E153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9DEFC-8A6C-2C48-BF9B-3A9A6E9B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19C7E-689C-BF42-A2D4-1654245C6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30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8D005-C59D-404E-A920-1D6072F5D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19BE8-9861-DC40-B1AF-1369FD3C0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7B8ED-D210-8A44-80FE-B8F70F48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4EFFB-BC1A-1A43-97E7-281C2FAC0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D0469-3F23-1F4C-8D91-1B8856A7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2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E38749-176D-AD4D-ABF6-A304100126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5FD2B-943A-0B4B-A3C6-86A51813C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534B7-D699-6443-B23A-A6419E9ED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7161-6253-6B47-AB0E-6C29D97A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7986A-B7DE-E848-86A1-D56D52C9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37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D314-870B-6F4F-9311-68AFE4C03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0CC63-9554-2246-9226-708E94554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3C75E-DCF0-3448-9D3F-612B6D7C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7C40C-C0F4-D049-B35B-E07787A3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27BD5-D16D-7F40-83A9-8F24F315F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79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5178-6FDD-194C-B3A4-DCCEF142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9C3AB-4848-FE4F-8464-9494BD32B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74831-1A51-5249-97DF-01D0981AF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84416-F25E-6D40-A01F-30D0017CA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00DCB-A069-DC49-8240-FAD5ECB5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8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613E9-F4C6-8E40-A051-5AD1CE9F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D1E32-6A4B-6247-951E-3057F51A0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903E8-F43D-6E4A-A8B8-81580C51D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CD04B-6D4C-BB47-86AC-57AF935E2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BFCC8-02C0-294D-B8AA-FAC286D6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AAB2E-B5D4-7749-A7B4-FBC05F69C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58D4A-7FFC-9F4B-8964-50A1056D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281BA-0A8A-8949-9CD9-3EB756099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BA320-9726-F947-89D3-A16B436B7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A14A2-20DE-2649-94DB-D0D3B8398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C86FD-AE34-5345-ADB8-CF3B43A453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55D66E-B647-FD4A-B873-69854D71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E1FDA7-18BE-4F4B-97CB-843FE399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663231-49C4-0D4F-B6A6-FED19A485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19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875D-93EE-9642-A35F-B2D8C474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46E7B8-1320-3249-A57F-925D388D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FB6D-969E-AA49-B144-54F605071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112BF-A19B-C04F-BFF3-6C02B8710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5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82D6E3-4051-F54E-85DE-F4278CEB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07222A-DBD1-6D47-805D-AD343B31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AF057-6F52-8A46-B76B-381C5CBF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ACEF-3C4E-0C49-BB86-44ABA5334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741AD-06F4-7F42-8C21-B160706A4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FFF71-2516-194A-9454-AB2867CDD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7B54E-A3E9-7743-B974-1B175EF3B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929F74-47E2-054B-991F-DAD1EBBBC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04FF0-3922-9D4E-BDDC-DAA79F46E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9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963F-7AD6-F94A-BAF3-03A888994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08B20-579F-0C40-8468-B0D78CC98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01628-ED8E-CD40-B9F6-BF039BA8C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3DA99-1C61-8A46-B58F-CCC26E28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FDEAB-72CE-0B49-B5D1-15064991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6534B-EF2D-BC49-9858-1F29887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27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55433-7B36-E84A-9D89-E732B9B9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994A1-95CA-924C-9AFB-F19DBB0EF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A6B61-5769-BC4E-9D6B-F829D61E2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AE908-312F-984B-90F6-06C8ED73BF43}" type="datetimeFigureOut">
              <a:rPr lang="en-US" smtClean="0"/>
              <a:t>3/29/18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E96FD-01DA-4C40-8D5C-F8FFEDF5A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B388C-C554-F64A-BF40-D0DB4E823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4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2C52-14CC-9942-911C-09AAD3E9D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7188"/>
            <a:ext cx="6762750" cy="3152775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Reusable</a:t>
            </a:r>
            <a:br>
              <a:rPr lang="en-US" dirty="0"/>
            </a:br>
            <a:r>
              <a:rPr lang="en-US" dirty="0"/>
              <a:t>UI Components</a:t>
            </a:r>
            <a:br>
              <a:rPr lang="en-US" dirty="0"/>
            </a:br>
            <a:r>
              <a:rPr lang="en-US" dirty="0"/>
              <a:t>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683B-3DA0-C644-82A1-DC2D5E4C1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0673" y="4824923"/>
            <a:ext cx="9144000" cy="1949921"/>
          </a:xfrm>
        </p:spPr>
        <p:txBody>
          <a:bodyPr>
            <a:normAutofit/>
          </a:bodyPr>
          <a:lstStyle/>
          <a:p>
            <a:r>
              <a:rPr lang="en-US" sz="3600" dirty="0"/>
              <a:t>@</a:t>
            </a:r>
            <a:r>
              <a:rPr lang="en-US" sz="3600" dirty="0" err="1"/>
              <a:t>ray_deck</a:t>
            </a:r>
            <a:endParaRPr lang="en-US" sz="3600" dirty="0"/>
          </a:p>
          <a:p>
            <a:endParaRPr lang="en-US" sz="3600" dirty="0"/>
          </a:p>
          <a:p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rhdeck</a:t>
            </a:r>
            <a:r>
              <a:rPr lang="en-US" sz="3600" dirty="0"/>
              <a:t>/</a:t>
            </a:r>
            <a:r>
              <a:rPr lang="en-US" sz="3600" dirty="0" err="1"/>
              <a:t>rnboston-ui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960F8-E7D0-D74E-AF4B-6E5219BAC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19" y="1089423"/>
            <a:ext cx="2455333" cy="24553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6F22A1-A530-C349-B078-54C82BB98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897" y="2405063"/>
            <a:ext cx="2455333" cy="2209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6BA966-FBD1-8845-8ED4-292A37186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781" y="5459734"/>
            <a:ext cx="1229783" cy="3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05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9" y="1825624"/>
            <a:ext cx="11591394" cy="5032375"/>
          </a:xfrm>
        </p:spPr>
        <p:txBody>
          <a:bodyPr>
            <a:no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The </a:t>
            </a:r>
            <a:r>
              <a:rPr lang="en-US" sz="4400" dirty="0" err="1"/>
              <a:t>RCTBridge</a:t>
            </a:r>
            <a:r>
              <a:rPr lang="en-US" sz="4400" dirty="0"/>
              <a:t> is the core.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There is one bridge module instance per class per bridge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Modules are exposed to the bridge using objective-C macros (RCT_EXPORT_MODULE, RCT_EXTERN_MODULE, </a:t>
            </a:r>
            <a:r>
              <a:rPr lang="en-US" sz="4400" dirty="0" err="1"/>
              <a:t>etc</a:t>
            </a:r>
            <a:r>
              <a:rPr lang="en-US" sz="4400" dirty="0"/>
              <a:t>)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b="1" dirty="0"/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87099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4141" y="2714862"/>
            <a:ext cx="2057400" cy="147161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RCTBridge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5B5113-5740-9E47-8853-620365DA2A4F}"/>
              </a:ext>
            </a:extLst>
          </p:cNvPr>
          <p:cNvGrpSpPr/>
          <p:nvPr/>
        </p:nvGrpSpPr>
        <p:grpSpPr>
          <a:xfrm>
            <a:off x="528770" y="2714861"/>
            <a:ext cx="1885950" cy="1471612"/>
            <a:chOff x="1281113" y="2748729"/>
            <a:chExt cx="1885950" cy="1471612"/>
          </a:xfrm>
          <a:solidFill>
            <a:schemeClr val="bg1">
              <a:lumMod val="5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dirty="0" err="1"/>
                <a:t>JavascriptCore</a:t>
              </a:r>
              <a:endParaRPr lang="en-US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18" name="Rectangle 17"/>
          <p:cNvSpPr/>
          <p:nvPr/>
        </p:nvSpPr>
        <p:spPr>
          <a:xfrm>
            <a:off x="3064141" y="5199243"/>
            <a:ext cx="2057400" cy="1031875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RCTBridgeModule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096000" y="1690929"/>
            <a:ext cx="2057400" cy="1031875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087554" y="906440"/>
            <a:ext cx="2057400" cy="10318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RCTRootView</a:t>
            </a:r>
            <a:endParaRPr lang="en-US" dirty="0"/>
          </a:p>
        </p:txBody>
      </p:sp>
      <p:cxnSp>
        <p:nvCxnSpPr>
          <p:cNvPr id="23" name="Straight Arrow Connector 22"/>
          <p:cNvCxnSpPr>
            <a:cxnSpLocks/>
            <a:stCxn id="4" idx="3"/>
            <a:endCxn id="5" idx="1"/>
          </p:cNvCxnSpPr>
          <p:nvPr/>
        </p:nvCxnSpPr>
        <p:spPr>
          <a:xfrm>
            <a:off x="2414720" y="3450667"/>
            <a:ext cx="649421" cy="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  <a:stCxn id="5" idx="0"/>
            <a:endCxn id="21" idx="2"/>
          </p:cNvCxnSpPr>
          <p:nvPr/>
        </p:nvCxnSpPr>
        <p:spPr>
          <a:xfrm flipV="1">
            <a:off x="4092841" y="1938315"/>
            <a:ext cx="23413" cy="77654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  <a:stCxn id="5" idx="2"/>
            <a:endCxn id="18" idx="0"/>
          </p:cNvCxnSpPr>
          <p:nvPr/>
        </p:nvCxnSpPr>
        <p:spPr>
          <a:xfrm>
            <a:off x="4092841" y="4186474"/>
            <a:ext cx="0" cy="1012769"/>
          </a:xfrm>
          <a:prstGeom prst="straightConnector1">
            <a:avLst/>
          </a:prstGeom>
          <a:ln w="76200">
            <a:solidFill>
              <a:schemeClr val="accent1">
                <a:shade val="50000"/>
                <a:alpha val="18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  <a:stCxn id="5" idx="3"/>
            <a:endCxn id="19" idx="1"/>
          </p:cNvCxnSpPr>
          <p:nvPr/>
        </p:nvCxnSpPr>
        <p:spPr>
          <a:xfrm flipV="1">
            <a:off x="5121541" y="2206867"/>
            <a:ext cx="974459" cy="1243801"/>
          </a:xfrm>
          <a:prstGeom prst="straightConnector1">
            <a:avLst/>
          </a:prstGeom>
          <a:ln w="76200">
            <a:solidFill>
              <a:schemeClr val="accent1">
                <a:shade val="50000"/>
                <a:alpha val="18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55085FB-5CB2-9B4C-9A4C-9A3785D3E121}"/>
              </a:ext>
            </a:extLst>
          </p:cNvPr>
          <p:cNvSpPr/>
          <p:nvPr/>
        </p:nvSpPr>
        <p:spPr>
          <a:xfrm>
            <a:off x="6096000" y="449280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3D14179-26C3-1B42-8B39-47E6CF0D80DC}"/>
              </a:ext>
            </a:extLst>
          </p:cNvPr>
          <p:cNvCxnSpPr>
            <a:cxnSpLocks/>
            <a:stCxn id="5" idx="3"/>
            <a:endCxn id="48" idx="1"/>
          </p:cNvCxnSpPr>
          <p:nvPr/>
        </p:nvCxnSpPr>
        <p:spPr>
          <a:xfrm>
            <a:off x="5121541" y="34506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3C08793D-2222-8A48-BC8A-61AC2EDB2A0D}"/>
              </a:ext>
            </a:extLst>
          </p:cNvPr>
          <p:cNvSpPr/>
          <p:nvPr/>
        </p:nvSpPr>
        <p:spPr>
          <a:xfrm>
            <a:off x="9107648" y="417115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E7A50EE-E63A-8C48-BE6B-D9BB904727E8}"/>
              </a:ext>
            </a:extLst>
          </p:cNvPr>
          <p:cNvSpPr/>
          <p:nvPr/>
        </p:nvSpPr>
        <p:spPr>
          <a:xfrm>
            <a:off x="9267692" y="4572098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2B7B9D1-1832-A146-9484-46EED672F2A9}"/>
              </a:ext>
            </a:extLst>
          </p:cNvPr>
          <p:cNvSpPr/>
          <p:nvPr/>
        </p:nvSpPr>
        <p:spPr>
          <a:xfrm>
            <a:off x="9427736" y="4942098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05759FE-AD0D-B74E-9214-AF45D6D15346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8153400" y="4687097"/>
            <a:ext cx="954248" cy="316179"/>
          </a:xfrm>
          <a:prstGeom prst="straightConnector1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47C31D0-E197-9841-9A52-E51B8455E7C8}"/>
              </a:ext>
            </a:extLst>
          </p:cNvPr>
          <p:cNvCxnSpPr>
            <a:endCxn id="53" idx="1"/>
          </p:cNvCxnSpPr>
          <p:nvPr/>
        </p:nvCxnSpPr>
        <p:spPr>
          <a:xfrm>
            <a:off x="8153400" y="5003276"/>
            <a:ext cx="1114292" cy="84760"/>
          </a:xfrm>
          <a:prstGeom prst="line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758907-8251-A942-A58D-5229669A8F15}"/>
              </a:ext>
            </a:extLst>
          </p:cNvPr>
          <p:cNvCxnSpPr>
            <a:endCxn id="54" idx="1"/>
          </p:cNvCxnSpPr>
          <p:nvPr/>
        </p:nvCxnSpPr>
        <p:spPr>
          <a:xfrm>
            <a:off x="8153400" y="5003276"/>
            <a:ext cx="1274336" cy="454760"/>
          </a:xfrm>
          <a:prstGeom prst="line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2A353B7-04A4-6C46-A409-960C7F7E0985}"/>
              </a:ext>
            </a:extLst>
          </p:cNvPr>
          <p:cNvCxnSpPr>
            <a:stCxn id="52" idx="0"/>
          </p:cNvCxnSpPr>
          <p:nvPr/>
        </p:nvCxnSpPr>
        <p:spPr>
          <a:xfrm>
            <a:off x="10109200" y="4171159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BB2E724-C1DF-5F4E-9B77-368398FC0885}"/>
              </a:ext>
            </a:extLst>
          </p:cNvPr>
          <p:cNvCxnSpPr>
            <a:stCxn id="52" idx="0"/>
            <a:endCxn id="5" idx="3"/>
          </p:cNvCxnSpPr>
          <p:nvPr/>
        </p:nvCxnSpPr>
        <p:spPr>
          <a:xfrm rot="16200000" flipV="1">
            <a:off x="7268700" y="1303510"/>
            <a:ext cx="720491" cy="5014807"/>
          </a:xfrm>
          <a:prstGeom prst="bentConnector2">
            <a:avLst/>
          </a:prstGeom>
          <a:ln w="825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58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9" y="1825624"/>
            <a:ext cx="11591394" cy="5032375"/>
          </a:xfrm>
        </p:spPr>
        <p:txBody>
          <a:bodyPr>
            <a:noAutofit/>
          </a:bodyPr>
          <a:lstStyle/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 err="1"/>
              <a:t>RCTViewManagers</a:t>
            </a:r>
            <a:r>
              <a:rPr lang="en-US" sz="4400" dirty="0"/>
              <a:t> are bridge modules, and follow these rules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Views are generated from the </a:t>
            </a:r>
            <a:r>
              <a:rPr lang="en-US" sz="4400" dirty="0" err="1"/>
              <a:t>ViewManagers</a:t>
            </a:r>
            <a:endParaRPr lang="en-US" sz="4400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RN will control layout and lifecycle of views emitted from </a:t>
            </a:r>
            <a:r>
              <a:rPr lang="en-US" sz="4400" dirty="0" err="1"/>
              <a:t>ViewManagers</a:t>
            </a:r>
            <a:endParaRPr lang="en-US" sz="4400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b="1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02101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BE609-709F-2846-81A7-9D93FFAD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Winding Road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D7010-C03E-944D-B0D7-69E09FBD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7C412A-FF2C-CB49-9A75-58B15F021F3D}"/>
              </a:ext>
            </a:extLst>
          </p:cNvPr>
          <p:cNvSpPr/>
          <p:nvPr/>
        </p:nvSpPr>
        <p:spPr>
          <a:xfrm>
            <a:off x="159981" y="2557197"/>
            <a:ext cx="2765428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Swift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319AD-4D86-3E4E-B583-1D0BAB7B87A3}"/>
              </a:ext>
            </a:extLst>
          </p:cNvPr>
          <p:cNvSpPr/>
          <p:nvPr/>
        </p:nvSpPr>
        <p:spPr>
          <a:xfrm>
            <a:off x="6284438" y="2557197"/>
            <a:ext cx="2673298" cy="25908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 Native Bridge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79AC9-A1F6-274D-A33E-A99C0ABE7EAE}"/>
              </a:ext>
            </a:extLst>
          </p:cNvPr>
          <p:cNvSpPr/>
          <p:nvPr/>
        </p:nvSpPr>
        <p:spPr>
          <a:xfrm>
            <a:off x="3276775" y="2557197"/>
            <a:ext cx="2810762" cy="2564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Objective C</a:t>
            </a:r>
          </a:p>
          <a:p>
            <a:pPr algn="ctr"/>
            <a:r>
              <a:rPr lang="en-US" sz="3600" dirty="0"/>
              <a:t>Bridge</a:t>
            </a:r>
          </a:p>
          <a:p>
            <a:pPr algn="ctr"/>
            <a:r>
              <a:rPr lang="en-US" sz="3600" dirty="0"/>
              <a:t>(.m)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EE5116-FC2A-3F42-A88D-1C7A347DE2EB}"/>
              </a:ext>
            </a:extLst>
          </p:cNvPr>
          <p:cNvSpPr/>
          <p:nvPr/>
        </p:nvSpPr>
        <p:spPr>
          <a:xfrm>
            <a:off x="9128789" y="2557197"/>
            <a:ext cx="2927747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/>
              <a:t>JavascriptCore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C41C-088E-D944-A118-A1FD81A6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900" y="4224601"/>
            <a:ext cx="1058333" cy="1058333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336C318B-9D76-FF45-B73F-C8E3E59FA582}"/>
              </a:ext>
            </a:extLst>
          </p:cNvPr>
          <p:cNvSpPr/>
          <p:nvPr/>
        </p:nvSpPr>
        <p:spPr>
          <a:xfrm>
            <a:off x="2794000" y="4351865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154EAF93-D715-B245-B047-65DFE3FAF51F}"/>
              </a:ext>
            </a:extLst>
          </p:cNvPr>
          <p:cNvSpPr/>
          <p:nvPr/>
        </p:nvSpPr>
        <p:spPr>
          <a:xfrm>
            <a:off x="5689603" y="4288761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4C1E619-42EB-EA48-A9FE-C25FB8614B8E}"/>
              </a:ext>
            </a:extLst>
          </p:cNvPr>
          <p:cNvSpPr/>
          <p:nvPr/>
        </p:nvSpPr>
        <p:spPr>
          <a:xfrm>
            <a:off x="8801279" y="4275374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04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react-native-swift-bridge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D6C2238-4784-2443-A71F-EB3F0C213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0932"/>
            <a:ext cx="9144000" cy="1176867"/>
          </a:xfrm>
        </p:spPr>
        <p:txBody>
          <a:bodyPr/>
          <a:lstStyle/>
          <a:p>
            <a:r>
              <a:rPr lang="en-US" dirty="0"/>
              <a:t>react-native-swift-bridge --watch</a:t>
            </a:r>
          </a:p>
        </p:txBody>
      </p:sp>
    </p:spTree>
    <p:extLst>
      <p:ext uri="{BB962C8B-B14F-4D97-AF65-F5344CB8AC3E}">
        <p14:creationId xmlns:p14="http://schemas.microsoft.com/office/powerpoint/2010/main" val="774753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BE609-709F-2846-81A7-9D93FFAD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Less-Winding Road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D7010-C03E-944D-B0D7-69E09FBD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7C412A-FF2C-CB49-9A75-58B15F021F3D}"/>
              </a:ext>
            </a:extLst>
          </p:cNvPr>
          <p:cNvSpPr/>
          <p:nvPr/>
        </p:nvSpPr>
        <p:spPr>
          <a:xfrm>
            <a:off x="159981" y="2557197"/>
            <a:ext cx="2765428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Swift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319AD-4D86-3E4E-B583-1D0BAB7B87A3}"/>
              </a:ext>
            </a:extLst>
          </p:cNvPr>
          <p:cNvSpPr/>
          <p:nvPr/>
        </p:nvSpPr>
        <p:spPr>
          <a:xfrm>
            <a:off x="6284438" y="2557197"/>
            <a:ext cx="2673298" cy="25908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 Native Bridge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79AC9-A1F6-274D-A33E-A99C0ABE7EAE}"/>
              </a:ext>
            </a:extLst>
          </p:cNvPr>
          <p:cNvSpPr/>
          <p:nvPr/>
        </p:nvSpPr>
        <p:spPr>
          <a:xfrm>
            <a:off x="3276775" y="2557197"/>
            <a:ext cx="2810762" cy="256402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react-native-swift-bridge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EE5116-FC2A-3F42-A88D-1C7A347DE2EB}"/>
              </a:ext>
            </a:extLst>
          </p:cNvPr>
          <p:cNvSpPr/>
          <p:nvPr/>
        </p:nvSpPr>
        <p:spPr>
          <a:xfrm>
            <a:off x="9128789" y="2557197"/>
            <a:ext cx="2927747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/>
              <a:t>JavascriptCore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C41C-088E-D944-A118-A1FD81A6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900" y="4224601"/>
            <a:ext cx="1058333" cy="1058333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336C318B-9D76-FF45-B73F-C8E3E59FA582}"/>
              </a:ext>
            </a:extLst>
          </p:cNvPr>
          <p:cNvSpPr/>
          <p:nvPr/>
        </p:nvSpPr>
        <p:spPr>
          <a:xfrm>
            <a:off x="2794000" y="4351865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154EAF93-D715-B245-B047-65DFE3FAF51F}"/>
              </a:ext>
            </a:extLst>
          </p:cNvPr>
          <p:cNvSpPr/>
          <p:nvPr/>
        </p:nvSpPr>
        <p:spPr>
          <a:xfrm>
            <a:off x="5689603" y="4288761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4C1E619-42EB-EA48-A9FE-C25FB8614B8E}"/>
              </a:ext>
            </a:extLst>
          </p:cNvPr>
          <p:cNvSpPr/>
          <p:nvPr/>
        </p:nvSpPr>
        <p:spPr>
          <a:xfrm>
            <a:off x="8801279" y="4275374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52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react-native-swift-cli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D6C2238-4784-2443-A71F-EB3F0C213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28532"/>
            <a:ext cx="9144000" cy="1329267"/>
          </a:xfrm>
        </p:spPr>
        <p:txBody>
          <a:bodyPr/>
          <a:lstStyle/>
          <a:p>
            <a:r>
              <a:rPr lang="en-US" dirty="0"/>
              <a:t>yarn global add react-native-swift-cli</a:t>
            </a:r>
          </a:p>
        </p:txBody>
      </p:sp>
    </p:spTree>
    <p:extLst>
      <p:ext uri="{BB962C8B-B14F-4D97-AF65-F5344CB8AC3E}">
        <p14:creationId xmlns:p14="http://schemas.microsoft.com/office/powerpoint/2010/main" val="257339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0" y="914400"/>
            <a:ext cx="7899399" cy="5262563"/>
          </a:xfrm>
        </p:spPr>
        <p:txBody>
          <a:bodyPr>
            <a:normAutofit fontScale="92500" lnSpcReduction="10000"/>
          </a:bodyPr>
          <a:lstStyle/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Start with templates from </a:t>
            </a:r>
            <a:br>
              <a:rPr lang="en-US" sz="4400" dirty="0"/>
            </a:br>
            <a:r>
              <a:rPr lang="en-US" sz="4400" b="1" dirty="0"/>
              <a:t>react-native-swift-cli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Open your app as project for editing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Edit or add files in your static library – not the app proper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Use </a:t>
            </a:r>
            <a:r>
              <a:rPr lang="en-US" sz="4400" b="1" dirty="0"/>
              <a:t>yarn watch </a:t>
            </a:r>
            <a:r>
              <a:rPr lang="en-US" sz="4400" dirty="0"/>
              <a:t>to have your bridge keep up</a:t>
            </a:r>
            <a:endParaRPr lang="en-US" sz="4400" b="1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  <a:p>
            <a:pPr>
              <a:spcBef>
                <a:spcPts val="2800"/>
              </a:spcBef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111183"/>
            <a:ext cx="2455333" cy="2209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86956E-6C0D-2A44-B2F4-D147CFD5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97" y="3721630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98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07C1A-40B2-A94A-97D1-E5491CBD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006" y="1245957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dirty="0"/>
              <a:t>&gt;_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EDD32-FEA4-8B43-8E83-E5D20DB79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535" y="1245957"/>
            <a:ext cx="10515600" cy="4351338"/>
          </a:xfrm>
          <a:solidFill>
            <a:srgbClr val="E8EFFC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457200" tIns="457200" rIns="457200" bIns="457200">
            <a:normAutofit/>
          </a:bodyPr>
          <a:lstStyle/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yarn global add react-native-swift-cli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 err="1"/>
              <a:t>rns</a:t>
            </a:r>
            <a:r>
              <a:rPr lang="en-US" sz="3200" dirty="0"/>
              <a:t> </a:t>
            </a:r>
            <a:r>
              <a:rPr lang="en-US" sz="3200" dirty="0" err="1"/>
              <a:t>init</a:t>
            </a:r>
            <a:r>
              <a:rPr lang="en-US" sz="3200" dirty="0"/>
              <a:t> </a:t>
            </a:r>
            <a:r>
              <a:rPr lang="en-US" sz="3200" dirty="0" err="1"/>
              <a:t>RNBoston</a:t>
            </a:r>
            <a:r>
              <a:rPr lang="en-US" sz="3200" dirty="0"/>
              <a:t> ; </a:t>
            </a:r>
            <a:r>
              <a:rPr lang="en-US" sz="3200" dirty="0" err="1"/>
              <a:t>rns</a:t>
            </a:r>
            <a:r>
              <a:rPr lang="en-US" sz="3200" dirty="0"/>
              <a:t> </a:t>
            </a:r>
            <a:r>
              <a:rPr lang="en-US" sz="3200" dirty="0" err="1"/>
              <a:t>makeapp</a:t>
            </a:r>
            <a:r>
              <a:rPr lang="en-US" sz="3200" dirty="0"/>
              <a:t> </a:t>
            </a:r>
            <a:r>
              <a:rPr lang="en-US" sz="3200" dirty="0" err="1"/>
              <a:t>RNBostonApp</a:t>
            </a:r>
            <a:r>
              <a:rPr lang="en-US" sz="3200" dirty="0"/>
              <a:t> </a:t>
            </a:r>
            <a:r>
              <a:rPr lang="en-US" sz="3200" dirty="0" err="1"/>
              <a:t>RNBoston</a:t>
            </a:r>
            <a:endParaRPr lang="en-US" sz="3200" dirty="0"/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cd </a:t>
            </a:r>
            <a:r>
              <a:rPr lang="en-US" sz="3200" dirty="0" err="1"/>
              <a:t>RNBoston</a:t>
            </a:r>
            <a:r>
              <a:rPr lang="en-US" sz="3200" dirty="0"/>
              <a:t>; code . 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cd ../</a:t>
            </a:r>
            <a:r>
              <a:rPr lang="en-US" sz="3200" dirty="0" err="1"/>
              <a:t>RNBostonApp</a:t>
            </a:r>
            <a:r>
              <a:rPr lang="en-US" sz="3200" dirty="0"/>
              <a:t>; code . ; react-native </a:t>
            </a:r>
            <a:r>
              <a:rPr lang="en-US" sz="3200" dirty="0" err="1"/>
              <a:t>xcode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5360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225F-DAE6-4B47-A50B-6CA936A7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C6D1D-2FBE-FD42-BFB8-78CA7B985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C27FC-A804-8443-99F2-099AC607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812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9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877998-917A-0B41-9794-B152E80BE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69595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Why Would I Ever Do This?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4960F-3397-F54A-88FB-01EEF59CD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9833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newView.backgroundColor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UIColor.green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174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b="1" dirty="0"/>
              <a:t>@</a:t>
            </a:r>
            <a:r>
              <a:rPr lang="en-US" sz="4400" b="1" dirty="0" err="1"/>
              <a:t>objc</a:t>
            </a:r>
            <a:r>
              <a:rPr lang="en-US" sz="4400" b="1" dirty="0"/>
              <a:t> </a:t>
            </a:r>
            <a:r>
              <a:rPr lang="en-US" sz="4400" dirty="0"/>
              <a:t>attribute for code we want to expose to React native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b="1" dirty="0"/>
              <a:t>view() </a:t>
            </a:r>
            <a:r>
              <a:rPr lang="en-US" sz="4400" dirty="0"/>
              <a:t>is the only method that really matters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 err="1"/>
              <a:t>requiresMainQueueSetup</a:t>
            </a:r>
            <a:r>
              <a:rPr lang="en-US" sz="4400" dirty="0"/>
              <a:t>() should return </a:t>
            </a:r>
            <a:r>
              <a:rPr lang="en-US" sz="4400" b="1" dirty="0"/>
              <a:t>false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8400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974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D54-1528-9B4F-A76F-894C2A0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485-15B4-DC41-92A1-EF41D095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2F148-6EBB-4F41-8C4A-825BFE65A15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A3146-E6E4-5546-80AA-EC3CF12A7479}"/>
              </a:ext>
            </a:extLst>
          </p:cNvPr>
          <p:cNvSpPr/>
          <p:nvPr/>
        </p:nvSpPr>
        <p:spPr>
          <a:xfrm>
            <a:off x="508000" y="365125"/>
            <a:ext cx="11684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"react-native"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React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NativeCompon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RNBostonBasicView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BasicView</a:t>
            </a:r>
            <a:endParaRPr lang="en-US" sz="24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extends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4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render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...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props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/&gt;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81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55F39D-A6EF-BA40-93B1-B01F54FFB2E2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3315AD-3A57-0B42-A3F9-D54F9E573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B1BE6-CE11-764A-B438-747E47A4E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4A5429-07C1-2645-A6EA-5F96A0F2F54C}"/>
              </a:ext>
            </a:extLst>
          </p:cNvPr>
          <p:cNvSpPr/>
          <p:nvPr/>
        </p:nvSpPr>
        <p:spPr>
          <a:xfrm>
            <a:off x="560438" y="135791"/>
            <a:ext cx="11429999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import { 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} from “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RNBoston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”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…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90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,…}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40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  Starting with a basic native view. That's the green thing. Pretty boring.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50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width: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"50%"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/&gt;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30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77563" cy="4351338"/>
          </a:xfrm>
        </p:spPr>
        <p:txBody>
          <a:bodyPr>
            <a:noAutofit/>
          </a:bodyPr>
          <a:lstStyle/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b="1" dirty="0" err="1"/>
              <a:t>requireNativeComponent</a:t>
            </a:r>
            <a:r>
              <a:rPr lang="en-US" sz="4400" dirty="0"/>
              <a:t> exposes the native view for a React component wrapper</a:t>
            </a:r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dirty="0"/>
              <a:t>You must create a React component that has the specific job of wrapping the native view</a:t>
            </a:r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dirty="0"/>
              <a:t>React is kind of awesome</a:t>
            </a:r>
            <a:endParaRPr lang="en-US" sz="4400" b="1" dirty="0"/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58822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5AF897-AEBA-674D-8867-4DE6316CCD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 can do better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515C989-3E1D-3B44-85A9-486E3FE771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45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225F-DAE6-4B47-A50B-6CA936A7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C6D1D-2FBE-FD42-BFB8-78CA7B985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C27FC-A804-8443-99F2-099AC607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812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33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currentView: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541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A06BF-8DF4-044B-BED2-E56AD1F1F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FE9E9-6922-574F-A51B-2C577D796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6733" cy="5032375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Using a custom view class to expose props and manage a nontrivial UX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Connect your view to the view manager through a reference at creation time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Use Caution! </a:t>
            </a:r>
          </a:p>
        </p:txBody>
      </p:sp>
    </p:spTree>
    <p:extLst>
      <p:ext uri="{BB962C8B-B14F-4D97-AF65-F5344CB8AC3E}">
        <p14:creationId xmlns:p14="http://schemas.microsoft.com/office/powerpoint/2010/main" val="209790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ED98-A75E-B841-AFB6-499D4ADD9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Why Build a UI Component?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50220-AF28-4146-B928-48481A0CB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 fontScale="92500" lnSpcReduction="10000"/>
          </a:bodyPr>
          <a:lstStyle/>
          <a:p>
            <a:pPr marL="914400" indent="-914400">
              <a:buAutoNum type="arabicPeriod"/>
            </a:pPr>
            <a:r>
              <a:rPr lang="en-US" sz="4800" dirty="0"/>
              <a:t>Deep Cut</a:t>
            </a:r>
            <a:br>
              <a:rPr lang="en-US" sz="4800" dirty="0"/>
            </a:b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 need in an otherwise-available component (</a:t>
            </a:r>
            <a:r>
              <a:rPr lang="en-US" sz="3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visionkit</a:t>
            </a: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marL="914400" indent="-914400">
              <a:buAutoNum type="arabicPeriod"/>
            </a:pPr>
            <a:endParaRPr lang="en-US" sz="3500" dirty="0"/>
          </a:p>
          <a:p>
            <a:pPr marL="914400" indent="-914400">
              <a:buAutoNum type="arabicPeriod"/>
            </a:pPr>
            <a:r>
              <a:rPr lang="en-US" sz="4800" dirty="0"/>
              <a:t>Native Capabilities</a:t>
            </a:r>
            <a:br>
              <a:rPr lang="en-US" sz="4800" dirty="0"/>
            </a:b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Access to previously-unavailable or new subsystems (AR, VR)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buAutoNum type="arabicPeriod"/>
            </a:pPr>
            <a:endParaRPr lang="en-US" sz="3500" dirty="0"/>
          </a:p>
          <a:p>
            <a:pPr marL="914400" indent="-914400">
              <a:buAutoNum type="arabicPeriod"/>
            </a:pPr>
            <a:r>
              <a:rPr lang="en-US" sz="4800" dirty="0"/>
              <a:t>Third Party Integration</a:t>
            </a:r>
            <a:br>
              <a:rPr lang="en-US" sz="4800" dirty="0"/>
            </a:br>
            <a:r>
              <a:rPr lang="en-US" sz="3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External functionality to orchestrate through RN (</a:t>
            </a:r>
            <a:r>
              <a:rPr lang="en-US" sz="3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CocoaPods</a:t>
            </a:r>
            <a:r>
              <a:rPr lang="en-US" sz="3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35226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732CEB-DD7E-614C-B8FD-BDAED1FA7461}"/>
              </a:ext>
            </a:extLst>
          </p:cNvPr>
          <p:cNvSpPr/>
          <p:nvPr/>
        </p:nvSpPr>
        <p:spPr>
          <a:xfrm>
            <a:off x="220133" y="-67732"/>
            <a:ext cx="11971867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UIKit</a:t>
            </a:r>
            <a:endParaRPr lang="en-US" sz="13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AVKit</a:t>
            </a:r>
            <a:endParaRPr lang="en-US" sz="13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Private (non-RN-managed) properties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thisSession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13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isFront: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React-native exposed props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onStart: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RCTBubblingEventBlock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13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cameraFront: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(b)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13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b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AVCaptureDevice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.requestAccess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forMediaType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AVMediaTypeVideo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 { success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in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success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device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AVCaptureDevice.defaultDevice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withDeviceType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.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builtInWideAngleCamera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mediaType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AVMediaTypeVideo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, position: b ?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AVCaptureDevice.Position.front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AVCaptureDevice.Position.back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),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input =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try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AVCaptureDeviceInput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(device: device)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s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s.addInput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(input)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s.startRunning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(session: s) 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DispatchQueue.main.async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pl.frame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.bounds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pl.videoGravity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AVLayerVideoGravityResizeAspectFill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.layer.addSublayer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o =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.onStart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o([:])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9232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732CEB-DD7E-614C-B8FD-BDAED1FA7461}"/>
              </a:ext>
            </a:extLst>
          </p:cNvPr>
          <p:cNvSpPr/>
          <p:nvPr/>
        </p:nvSpPr>
        <p:spPr>
          <a:xfrm>
            <a:off x="220133" y="-67732"/>
            <a:ext cx="12446000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Private (non-RN-managed) properties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thisSession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previewLayer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24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isFront: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</a:p>
          <a:p>
            <a:pPr>
              <a:spcBef>
                <a:spcPts val="600"/>
              </a:spcBef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React-native exposed props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onStart: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RCTBubblingEventBlock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24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cameraFront: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(b) {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b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AVCaptureDevice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.requestAccess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569345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39810-4B93-0348-9F3C-601F5DA8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826D-CAAA-864C-8897-775515D17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1825625"/>
            <a:ext cx="11277599" cy="4710642"/>
          </a:xfrm>
        </p:spPr>
        <p:txBody>
          <a:bodyPr>
            <a:normAutofit/>
          </a:bodyPr>
          <a:lstStyle/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Properties, not methods, are exposed. 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Properties can be simple “</a:t>
            </a:r>
            <a:r>
              <a:rPr lang="en-US" sz="3600" dirty="0" err="1"/>
              <a:t>var</a:t>
            </a:r>
            <a:r>
              <a:rPr lang="en-US" sz="3600" dirty="0"/>
              <a:t>” declarations or use get/set pattern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Cheat lifecycle events with prop setters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Function props are </a:t>
            </a:r>
            <a:r>
              <a:rPr lang="en-US" sz="3600" dirty="0" err="1"/>
              <a:t>RCTBubblingEventBlocks</a:t>
            </a:r>
            <a:endParaRPr lang="en-US" sz="3600" dirty="0"/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Declare </a:t>
            </a:r>
            <a:r>
              <a:rPr lang="en-US" sz="3600" dirty="0" err="1"/>
              <a:t>RCTBubblingEventBlocks</a:t>
            </a:r>
            <a:r>
              <a:rPr lang="en-US" sz="3600" dirty="0"/>
              <a:t> as optional (using ?)</a:t>
            </a:r>
          </a:p>
        </p:txBody>
      </p:sp>
    </p:spTree>
    <p:extLst>
      <p:ext uri="{BB962C8B-B14F-4D97-AF65-F5344CB8AC3E}">
        <p14:creationId xmlns:p14="http://schemas.microsoft.com/office/powerpoint/2010/main" val="30591529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78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D54-1528-9B4F-A76F-894C2A0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485-15B4-DC41-92A1-EF41D095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2F148-6EBB-4F41-8C4A-825BFE65A15B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A3146-E6E4-5546-80AA-EC3CF12A7479}"/>
              </a:ext>
            </a:extLst>
          </p:cNvPr>
          <p:cNvSpPr/>
          <p:nvPr/>
        </p:nvSpPr>
        <p:spPr>
          <a:xfrm>
            <a:off x="169333" y="137443"/>
            <a:ext cx="11684000" cy="7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"react-native"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React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}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NativeVision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US" sz="22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extends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2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render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NativeVision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...</a:t>
            </a:r>
            <a:r>
              <a:rPr lang="en-US" sz="2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props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/&gt;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defaultProps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{</a:t>
            </a:r>
          </a:p>
          <a:p>
            <a:r>
              <a:rPr lang="en-US" sz="22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onStart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()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=&gt;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2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console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log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"I am starting for reals"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},</a:t>
            </a:r>
          </a:p>
          <a:p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cameraFront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true</a:t>
            </a: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1809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Still Easy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Default props make your life easier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React – still awesome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0551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A0AA-0078-DE45-AFD2-AC8F67F86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One More Thing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7B6C9-953A-E447-AE63-1C6EBEE30D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994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D69DF94-F289-4E40-BBEB-A4A39A382F63}"/>
              </a:ext>
            </a:extLst>
          </p:cNvPr>
          <p:cNvSpPr/>
          <p:nvPr/>
        </p:nvSpPr>
        <p:spPr>
          <a:xfrm>
            <a:off x="0" y="1574800"/>
            <a:ext cx="7450667" cy="1219200"/>
          </a:xfrm>
          <a:prstGeom prst="ellipse">
            <a:avLst/>
          </a:prstGeom>
          <a:solidFill>
            <a:schemeClr val="accent4">
              <a:lumMod val="5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currentView: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328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67DD12-1A40-B444-892B-07DD8772948D}"/>
              </a:ext>
            </a:extLst>
          </p:cNvPr>
          <p:cNvSpPr/>
          <p:nvPr/>
        </p:nvSpPr>
        <p:spPr>
          <a:xfrm>
            <a:off x="141315" y="133003"/>
            <a:ext cx="12050685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AVCapturePhotoCaptureDelegate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29A09F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…    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_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resolve: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reject: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{</a:t>
            </a:r>
            <a:endParaRPr lang="en-US" sz="2400" dirty="0">
              <a:solidFill>
                <a:srgbClr val="29A09F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guard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view =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else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 reject(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no_view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"No view loaded"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guard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session =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view.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thisSession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else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 reject(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no_session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"No AV capture session running"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if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p =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self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photoOutput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session.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removeOutput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(p)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self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photoOutput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696704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The </a:t>
            </a:r>
            <a:r>
              <a:rPr lang="en-US" sz="4000" dirty="0" err="1"/>
              <a:t>ViewManager</a:t>
            </a:r>
            <a:r>
              <a:rPr lang="en-US" sz="4000" dirty="0"/>
              <a:t> is a Native Module!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Add native module methods to add imperative logic to your view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Use promises (</a:t>
            </a:r>
            <a:r>
              <a:rPr lang="en-US" sz="4000" dirty="0" err="1"/>
              <a:t>RCTPromiseResolveBlock</a:t>
            </a:r>
            <a:r>
              <a:rPr lang="en-US" sz="4000" dirty="0"/>
              <a:t> and </a:t>
            </a:r>
            <a:r>
              <a:rPr lang="en-US" sz="4000" dirty="0" err="1"/>
              <a:t>RCTPromiseRejectBlock</a:t>
            </a:r>
            <a:r>
              <a:rPr lang="en-US" sz="4000" dirty="0"/>
              <a:t>) to return data 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Give your app superpowers! 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9828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AC2BC-3D33-4E44-A139-76BBFD8B1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3588" y="2742170"/>
            <a:ext cx="4357687" cy="1325563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latin typeface="+mn-lt"/>
              </a:rPr>
              <a:t>Be Different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F44A-CC3C-714E-8188-97F0B4AE6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AB12D-00DE-DF47-A280-9C3D1E395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colorTemperature colorTemp="1500"/>
                    </a14:imgEffect>
                    <a14:imgEffect>
                      <a14:brightnessContrast bright="7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7824" y="-524404"/>
            <a:ext cx="13015871" cy="6768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4F78C0-A0E1-164C-99FD-CEBC2FC119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8200" y="4293563"/>
            <a:ext cx="1603321" cy="1603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BA5B6A-2A5B-7441-88EA-95A9FC6C6964}"/>
              </a:ext>
            </a:extLst>
          </p:cNvPr>
          <p:cNvSpPr txBox="1"/>
          <p:nvPr/>
        </p:nvSpPr>
        <p:spPr>
          <a:xfrm>
            <a:off x="838201" y="5973733"/>
            <a:ext cx="11249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User Experiences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890F1-1596-CA47-9087-E542F83A05DF}"/>
              </a:ext>
            </a:extLst>
          </p:cNvPr>
          <p:cNvSpPr txBox="1"/>
          <p:nvPr/>
        </p:nvSpPr>
        <p:spPr>
          <a:xfrm>
            <a:off x="16937" y="1"/>
            <a:ext cx="861774" cy="597373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4400" dirty="0"/>
              <a:t>Use Cases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583BB0-83D8-8A48-9DFF-56ABCABBDBE2}"/>
              </a:ext>
            </a:extLst>
          </p:cNvPr>
          <p:cNvCxnSpPr>
            <a:cxnSpLocks/>
          </p:cNvCxnSpPr>
          <p:nvPr/>
        </p:nvCxnSpPr>
        <p:spPr>
          <a:xfrm flipH="1">
            <a:off x="6773333" y="3996267"/>
            <a:ext cx="575734" cy="1659466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1984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07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DAEBEC-5AE6-7B4B-8E32-37312DE40446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999586-83D7-B846-BA6E-726B973B0010}"/>
              </a:ext>
            </a:extLst>
          </p:cNvPr>
          <p:cNvSpPr/>
          <p:nvPr/>
        </p:nvSpPr>
        <p:spPr>
          <a:xfrm>
            <a:off x="0" y="197346"/>
            <a:ext cx="12192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import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requiresNativeComponent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from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"react-native"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import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React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{ 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from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"react"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b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US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NativeView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requiresNativeComponent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US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RNBostonView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class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4EC9B0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extends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4EC9B0"/>
                </a:solidFill>
                <a:latin typeface="Menlo" panose="020B0609030804020204" pitchFamily="49" charset="0"/>
              </a:rPr>
              <a:t>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…</a:t>
            </a:r>
          </a:p>
          <a:p>
            <a:pPr>
              <a:spcBef>
                <a:spcPts val="1200"/>
              </a:spcBef>
            </a:pP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()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try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20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>
                <a:solidFill>
                  <a:srgbClr val="9CDCFE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catch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null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};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export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default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b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5890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7EBC7C-81E1-EF44-8EF9-1342CF92CB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1200"/>
              </a:spcBef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21952-F6BB-4347-B871-88E697F8EFBD}"/>
              </a:ext>
            </a:extLst>
          </p:cNvPr>
          <p:cNvSpPr/>
          <p:nvPr/>
        </p:nvSpPr>
        <p:spPr>
          <a:xfrm>
            <a:off x="309716" y="94610"/>
            <a:ext cx="12219510" cy="6763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TouchableOpacity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onPress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()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newText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?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"Took a picture!"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: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"Error taking picture"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setState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({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cameraText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newText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imageURL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result.url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});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CameraView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  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width: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"100%"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"100%"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state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/&gt;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TouchableOpacity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776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Add imperative functions as class methods for easy access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Return data via </a:t>
            </a:r>
            <a:r>
              <a:rPr lang="en-US" sz="4000" dirty="0" err="1"/>
              <a:t>async</a:t>
            </a:r>
            <a:r>
              <a:rPr lang="en-US" sz="4000" dirty="0"/>
              <a:t>/await for brevity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Superpowers.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41759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AC2BC-3D33-4E44-A139-76BBFD8B1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752" y="2742170"/>
            <a:ext cx="9203623" cy="1325563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latin typeface="+mn-lt"/>
              </a:rPr>
              <a:t>Up, Up and 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F44A-CC3C-714E-8188-97F0B4AE6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AB12D-00DE-DF47-A280-9C3D1E395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colorTemperature colorTemp="1500"/>
                    </a14:imgEffect>
                    <a14:imgEffect>
                      <a14:brightnessContrast bright="7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0128" y="-679682"/>
            <a:ext cx="13015871" cy="6768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4F78C0-A0E1-164C-99FD-CEBC2FC119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8200" y="4293563"/>
            <a:ext cx="1603321" cy="1603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BA5B6A-2A5B-7441-88EA-95A9FC6C6964}"/>
              </a:ext>
            </a:extLst>
          </p:cNvPr>
          <p:cNvSpPr txBox="1"/>
          <p:nvPr/>
        </p:nvSpPr>
        <p:spPr>
          <a:xfrm>
            <a:off x="838201" y="5973733"/>
            <a:ext cx="11249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User Experiences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890F1-1596-CA47-9087-E542F83A05DF}"/>
              </a:ext>
            </a:extLst>
          </p:cNvPr>
          <p:cNvSpPr txBox="1"/>
          <p:nvPr/>
        </p:nvSpPr>
        <p:spPr>
          <a:xfrm>
            <a:off x="16937" y="1"/>
            <a:ext cx="861774" cy="597373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4400" dirty="0"/>
              <a:t>Use Cases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583BB0-83D8-8A48-9DFF-56ABCABBDBE2}"/>
              </a:ext>
            </a:extLst>
          </p:cNvPr>
          <p:cNvCxnSpPr>
            <a:cxnSpLocks/>
          </p:cNvCxnSpPr>
          <p:nvPr/>
        </p:nvCxnSpPr>
        <p:spPr>
          <a:xfrm flipH="1">
            <a:off x="6773333" y="3996267"/>
            <a:ext cx="575734" cy="1659466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4833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5514979"/>
            <a:ext cx="10888133" cy="1118130"/>
          </a:xfrm>
        </p:spPr>
        <p:txBody>
          <a:bodyPr>
            <a:normAutofit/>
          </a:bodyPr>
          <a:lstStyle/>
          <a:p>
            <a:pPr marL="457200" lvl="1" indent="0" algn="ctr">
              <a:spcBef>
                <a:spcPts val="2200"/>
              </a:spcBef>
              <a:buNone/>
            </a:pPr>
            <a:r>
              <a:rPr lang="en-US" sz="4000" dirty="0" err="1"/>
              <a:t>github.com</a:t>
            </a:r>
            <a:r>
              <a:rPr lang="en-US" sz="4000" dirty="0"/>
              <a:t>/</a:t>
            </a:r>
            <a:r>
              <a:rPr lang="en-US" sz="4000" dirty="0" err="1"/>
              <a:t>rhdeck</a:t>
            </a:r>
            <a:r>
              <a:rPr lang="en-US" sz="4000" dirty="0"/>
              <a:t>/</a:t>
            </a:r>
            <a:r>
              <a:rPr lang="en-US" sz="4000" dirty="0" err="1"/>
              <a:t>rnboston-ui</a:t>
            </a:r>
            <a:r>
              <a:rPr lang="en-US" sz="4000" dirty="0"/>
              <a:t>          @</a:t>
            </a:r>
            <a:r>
              <a:rPr lang="en-US" sz="4000" dirty="0" err="1"/>
              <a:t>ray_deck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F4145-883D-0041-94F6-1FA75E87C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65"/>
          <a:stretch/>
        </p:blipFill>
        <p:spPr>
          <a:xfrm>
            <a:off x="3389842" y="499269"/>
            <a:ext cx="4758266" cy="4560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820947-273B-4E4F-B129-5E93A70B0A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108" y="6457169"/>
            <a:ext cx="1229783" cy="3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94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3867" y="1862667"/>
            <a:ext cx="7509932" cy="4314296"/>
          </a:xfrm>
        </p:spPr>
        <p:txBody>
          <a:bodyPr>
            <a:normAutofit/>
          </a:bodyPr>
          <a:lstStyle/>
          <a:p>
            <a:pPr marL="0" indent="0">
              <a:spcBef>
                <a:spcPts val="3400"/>
              </a:spcBef>
              <a:buNone/>
            </a:pPr>
            <a:r>
              <a:rPr lang="en-US" sz="4400" b="1" dirty="0"/>
              <a:t>Familiar</a:t>
            </a:r>
          </a:p>
          <a:p>
            <a:pPr marL="0" indent="0">
              <a:spcBef>
                <a:spcPts val="3400"/>
              </a:spcBef>
              <a:buNone/>
            </a:pPr>
            <a:r>
              <a:rPr lang="en-US" sz="4400" dirty="0"/>
              <a:t>Terse</a:t>
            </a:r>
          </a:p>
          <a:p>
            <a:pPr marL="0" indent="0">
              <a:spcBef>
                <a:spcPts val="3400"/>
              </a:spcBef>
              <a:buNone/>
            </a:pPr>
            <a:r>
              <a:rPr lang="en-US" sz="4400" dirty="0"/>
              <a:t>Type-Safe</a:t>
            </a:r>
          </a:p>
          <a:p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7240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5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0" y="1913467"/>
            <a:ext cx="7899399" cy="4263496"/>
          </a:xfrm>
        </p:spPr>
        <p:txBody>
          <a:bodyPr>
            <a:normAutofit/>
          </a:bodyPr>
          <a:lstStyle/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First-Class Support from Apple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Mature (v4.0)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Static Library Support (</a:t>
            </a:r>
            <a:r>
              <a:rPr lang="en-US" sz="4400" dirty="0" err="1"/>
              <a:t>Xcode</a:t>
            </a:r>
            <a:r>
              <a:rPr lang="en-US" sz="4400" dirty="0"/>
              <a:t> 9.0)</a:t>
            </a:r>
          </a:p>
          <a:p>
            <a:pPr marL="0" indent="0">
              <a:spcBef>
                <a:spcPts val="2800"/>
              </a:spcBef>
              <a:buNone/>
            </a:pPr>
            <a:endParaRPr lang="en-US" sz="4400" dirty="0"/>
          </a:p>
          <a:p>
            <a:pPr>
              <a:spcBef>
                <a:spcPts val="2800"/>
              </a:spcBef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7240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360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4C27FF-4B6D-FF4F-92D2-964BBF054D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yarn add react-native-swift</a:t>
            </a:r>
          </a:p>
        </p:txBody>
      </p:sp>
    </p:spTree>
    <p:extLst>
      <p:ext uri="{BB962C8B-B14F-4D97-AF65-F5344CB8AC3E}">
        <p14:creationId xmlns:p14="http://schemas.microsoft.com/office/powerpoint/2010/main" val="211763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92929" y="2600562"/>
            <a:ext cx="2057400" cy="147161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RCTBridge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5B5113-5740-9E47-8853-620365DA2A4F}"/>
              </a:ext>
            </a:extLst>
          </p:cNvPr>
          <p:cNvGrpSpPr/>
          <p:nvPr/>
        </p:nvGrpSpPr>
        <p:grpSpPr>
          <a:xfrm>
            <a:off x="2257558" y="2600561"/>
            <a:ext cx="1885950" cy="1471612"/>
            <a:chOff x="1281113" y="2748729"/>
            <a:chExt cx="1885950" cy="1471612"/>
          </a:xfrm>
          <a:solidFill>
            <a:schemeClr val="bg1">
              <a:lumMod val="5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dirty="0" err="1"/>
                <a:t>JavascriptCore</a:t>
              </a:r>
              <a:endParaRPr lang="en-US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18" name="Rectangle 17"/>
          <p:cNvSpPr/>
          <p:nvPr/>
        </p:nvSpPr>
        <p:spPr>
          <a:xfrm>
            <a:off x="4792929" y="5084943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RCTBridgeModule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24788" y="157662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RCTEventEmitter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816342" y="792140"/>
            <a:ext cx="2057400" cy="1031875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RCTRootView</a:t>
            </a:r>
            <a:endParaRPr lang="en-US" dirty="0"/>
          </a:p>
        </p:txBody>
      </p:sp>
      <p:cxnSp>
        <p:nvCxnSpPr>
          <p:cNvPr id="23" name="Straight Arrow Connector 22"/>
          <p:cNvCxnSpPr>
            <a:cxnSpLocks/>
            <a:stCxn id="4" idx="3"/>
            <a:endCxn id="5" idx="1"/>
          </p:cNvCxnSpPr>
          <p:nvPr/>
        </p:nvCxnSpPr>
        <p:spPr>
          <a:xfrm>
            <a:off x="4143508" y="3336367"/>
            <a:ext cx="649421" cy="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  <a:stCxn id="5" idx="0"/>
            <a:endCxn id="21" idx="2"/>
          </p:cNvCxnSpPr>
          <p:nvPr/>
        </p:nvCxnSpPr>
        <p:spPr>
          <a:xfrm flipV="1">
            <a:off x="5821629" y="1824015"/>
            <a:ext cx="23413" cy="77654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  <a:stCxn id="5" idx="2"/>
            <a:endCxn id="18" idx="0"/>
          </p:cNvCxnSpPr>
          <p:nvPr/>
        </p:nvCxnSpPr>
        <p:spPr>
          <a:xfrm>
            <a:off x="5821629" y="4072174"/>
            <a:ext cx="0" cy="1012769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  <a:stCxn id="5" idx="3"/>
            <a:endCxn id="19" idx="1"/>
          </p:cNvCxnSpPr>
          <p:nvPr/>
        </p:nvCxnSpPr>
        <p:spPr>
          <a:xfrm flipV="1">
            <a:off x="6850329" y="2092567"/>
            <a:ext cx="974459" cy="124380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55085FB-5CB2-9B4C-9A4C-9A3785D3E121}"/>
              </a:ext>
            </a:extLst>
          </p:cNvPr>
          <p:cNvSpPr/>
          <p:nvPr/>
        </p:nvSpPr>
        <p:spPr>
          <a:xfrm>
            <a:off x="7824788" y="437850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3D14179-26C3-1B42-8B39-47E6CF0D80DC}"/>
              </a:ext>
            </a:extLst>
          </p:cNvPr>
          <p:cNvCxnSpPr>
            <a:cxnSpLocks/>
            <a:stCxn id="5" idx="3"/>
            <a:endCxn id="48" idx="1"/>
          </p:cNvCxnSpPr>
          <p:nvPr/>
        </p:nvCxnSpPr>
        <p:spPr>
          <a:xfrm>
            <a:off x="6850329" y="33363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966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A83CB28-A198-A749-AF73-8F2555B8D7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8CB3A-04AB-184E-8FD7-2ED82EEC6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74636-7009-3B4D-81EF-DACBE92D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245536-3C73-FA40-9232-7B833E5FA3CC}"/>
              </a:ext>
            </a:extLst>
          </p:cNvPr>
          <p:cNvSpPr/>
          <p:nvPr/>
        </p:nvSpPr>
        <p:spPr>
          <a:xfrm>
            <a:off x="398204" y="188067"/>
            <a:ext cx="12064181" cy="9479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RCTViewManager.h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RCTEventEmitter.h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RCTBridgeModule.h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RCTEventEmitter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RCT_EXTERN_METHOD(demo:(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success:(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)success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delayedSend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NSInteger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RNSBostonBasicViewManager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)resolve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onStart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RCTBubblingEventBlock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98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10777</TotalTime>
  <Words>1103</Words>
  <Application>Microsoft Macintosh PowerPoint</Application>
  <PresentationFormat>Widescreen</PresentationFormat>
  <Paragraphs>324</Paragraphs>
  <Slides>45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Menlo</vt:lpstr>
      <vt:lpstr>Office Theme</vt:lpstr>
      <vt:lpstr>Reusable UI Components in</vt:lpstr>
      <vt:lpstr>Why Would I Ever Do This?</vt:lpstr>
      <vt:lpstr>Why Build a UI Component?</vt:lpstr>
      <vt:lpstr>Be Different</vt:lpstr>
      <vt:lpstr>PowerPoint Presentation</vt:lpstr>
      <vt:lpstr>PowerPoint Presentation</vt:lpstr>
      <vt:lpstr>react-native-swift</vt:lpstr>
      <vt:lpstr>PowerPoint Presentation</vt:lpstr>
      <vt:lpstr>PowerPoint Presentation</vt:lpstr>
      <vt:lpstr>Takeaways</vt:lpstr>
      <vt:lpstr>PowerPoint Presentation</vt:lpstr>
      <vt:lpstr>Takeaways</vt:lpstr>
      <vt:lpstr>A Winding Road</vt:lpstr>
      <vt:lpstr>react-native-swift-bridge</vt:lpstr>
      <vt:lpstr>A Less-Winding Road</vt:lpstr>
      <vt:lpstr>react-native-swift-cli</vt:lpstr>
      <vt:lpstr>PowerPoint Presentation</vt:lpstr>
      <vt:lpstr>&gt;_</vt:lpstr>
      <vt:lpstr>PowerPoint Presentation</vt:lpstr>
      <vt:lpstr>PowerPoint Presentation</vt:lpstr>
      <vt:lpstr>Takeaways</vt:lpstr>
      <vt:lpstr>PowerPoint Presentation</vt:lpstr>
      <vt:lpstr>PowerPoint Presentation</vt:lpstr>
      <vt:lpstr>PowerPoint Presentation</vt:lpstr>
      <vt:lpstr>Takeaways</vt:lpstr>
      <vt:lpstr>we can do better</vt:lpstr>
      <vt:lpstr>PowerPoint Presentation</vt:lpstr>
      <vt:lpstr>PowerPoint Presentation</vt:lpstr>
      <vt:lpstr>Takeaways</vt:lpstr>
      <vt:lpstr>PowerPoint Presentation</vt:lpstr>
      <vt:lpstr>PowerPoint Presentation</vt:lpstr>
      <vt:lpstr>Takeaways</vt:lpstr>
      <vt:lpstr>PowerPoint Presentation</vt:lpstr>
      <vt:lpstr>PowerPoint Presentation</vt:lpstr>
      <vt:lpstr>Takeaways</vt:lpstr>
      <vt:lpstr>One More Thing</vt:lpstr>
      <vt:lpstr>PowerPoint Presentation</vt:lpstr>
      <vt:lpstr>PowerPoint Presentation</vt:lpstr>
      <vt:lpstr>Takeaways</vt:lpstr>
      <vt:lpstr>PowerPoint Presentation</vt:lpstr>
      <vt:lpstr>PowerPoint Presentation</vt:lpstr>
      <vt:lpstr>PowerPoint Presentation</vt:lpstr>
      <vt:lpstr>Takeaways</vt:lpstr>
      <vt:lpstr>Up, Up and Away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Reusable UI Components in</dc:title>
  <dc:creator>ray deck</dc:creator>
  <cp:lastModifiedBy>ray deck</cp:lastModifiedBy>
  <cp:revision>68</cp:revision>
  <dcterms:created xsi:type="dcterms:W3CDTF">2018-03-16T14:32:35Z</dcterms:created>
  <dcterms:modified xsi:type="dcterms:W3CDTF">2018-03-29T18:12:35Z</dcterms:modified>
</cp:coreProperties>
</file>

<file path=docProps/thumbnail.jpeg>
</file>